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5" r:id="rId6"/>
    <p:sldId id="266" r:id="rId7"/>
    <p:sldId id="267" r:id="rId8"/>
    <p:sldId id="263" r:id="rId9"/>
    <p:sldId id="264" r:id="rId10"/>
    <p:sldId id="268" r:id="rId11"/>
    <p:sldId id="261" r:id="rId12"/>
    <p:sldId id="25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0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85512-79F9-0F47-A4F9-79921902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78" r="9026" b="-1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A5041-69D0-5A41-BB15-95EDCB57A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9265" y="332509"/>
            <a:ext cx="3707844" cy="1567872"/>
          </a:xfrm>
        </p:spPr>
        <p:txBody>
          <a:bodyPr>
            <a:normAutofit/>
          </a:bodyPr>
          <a:lstStyle/>
          <a:p>
            <a:r>
              <a:rPr lang="en-US" dirty="0"/>
              <a:t>Tanzania water Well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340C1-E01F-094A-8673-2C9A15C9C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47" y="2022765"/>
            <a:ext cx="3487479" cy="7891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Our children depend on clean reliable water wells</a:t>
            </a:r>
          </a:p>
        </p:txBody>
      </p:sp>
    </p:spTree>
    <p:extLst>
      <p:ext uri="{BB962C8B-B14F-4D97-AF65-F5344CB8AC3E}">
        <p14:creationId xmlns:p14="http://schemas.microsoft.com/office/powerpoint/2010/main" val="192247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1C7F-26F3-EA4D-8FBD-B9111DB0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FCCF-68B1-094D-B649-DF4BA0AD2A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53310"/>
            <a:ext cx="10363826" cy="413789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XGBoost</a:t>
            </a:r>
            <a:r>
              <a:rPr lang="en-US" dirty="0"/>
              <a:t> model used to predict functioning water wells</a:t>
            </a:r>
          </a:p>
          <a:p>
            <a:pPr lvl="1"/>
            <a:r>
              <a:rPr lang="en-US" sz="1600" dirty="0"/>
              <a:t>Training set score for SVM: 0.838361 </a:t>
            </a:r>
          </a:p>
          <a:p>
            <a:pPr lvl="1"/>
            <a:r>
              <a:rPr lang="en-US" sz="1600" dirty="0" err="1"/>
              <a:t>TestinG</a:t>
            </a:r>
            <a:r>
              <a:rPr lang="en-US" sz="1600" dirty="0"/>
              <a:t> set score for SVM: 0.825926</a:t>
            </a:r>
          </a:p>
          <a:p>
            <a:r>
              <a:rPr lang="en-US" sz="1800" dirty="0"/>
              <a:t>CONFUSION MATRIX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1"/>
            <a:r>
              <a:rPr lang="en-US" sz="1600" dirty="0"/>
              <a:t>High Functional recall of 0.92!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A4BEF2C-7B3E-6143-A76F-2AB092B3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703" y="3429000"/>
            <a:ext cx="4692374" cy="1596177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8BA782F8-6D10-B747-9779-96A3D3FB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25" y="3246903"/>
            <a:ext cx="2919064" cy="194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0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063EF6-62EB-D94A-B49B-DA301D64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6A7AB3B-F343-8945-861A-AE291002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1" y="1757493"/>
            <a:ext cx="7857407" cy="3551383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A128A96-46E2-4C17-81F7-670CFA5181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top key features used to determine if a water well if functional are: </a:t>
            </a:r>
          </a:p>
          <a:p>
            <a:pPr lvl="1"/>
            <a:r>
              <a:rPr lang="en-US" sz="1600" dirty="0" err="1"/>
              <a:t>Lga</a:t>
            </a:r>
            <a:endParaRPr lang="en-US" sz="1600" dirty="0"/>
          </a:p>
          <a:p>
            <a:pPr lvl="1"/>
            <a:r>
              <a:rPr lang="en-US" sz="1600" dirty="0"/>
              <a:t>Region</a:t>
            </a:r>
          </a:p>
          <a:p>
            <a:pPr lvl="1"/>
            <a:r>
              <a:rPr lang="en-US" sz="1600" dirty="0"/>
              <a:t>Payment</a:t>
            </a:r>
          </a:p>
          <a:p>
            <a:pPr lvl="1"/>
            <a:r>
              <a:rPr lang="en-US" sz="1600" dirty="0"/>
              <a:t>Management</a:t>
            </a:r>
          </a:p>
          <a:p>
            <a:pPr lvl="1"/>
            <a:r>
              <a:rPr lang="en-US" sz="1600" dirty="0"/>
              <a:t>Population</a:t>
            </a:r>
          </a:p>
          <a:p>
            <a:pPr lvl="1"/>
            <a:r>
              <a:rPr lang="en-US" sz="1600" dirty="0"/>
              <a:t>age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113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Financial">
            <a:extLst>
              <a:ext uri="{FF2B5EF4-FFF2-40B4-BE49-F238E27FC236}">
                <a16:creationId xmlns:a16="http://schemas.microsoft.com/office/drawing/2014/main" id="{8BDE5B3B-60EE-4C37-B67B-97BA078C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98" y="1628182"/>
            <a:ext cx="3881310" cy="3881310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9BEC1-C80A-3541-95F5-8DB77EBA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1" y="1628181"/>
            <a:ext cx="6394645" cy="902581"/>
          </a:xfrm>
        </p:spPr>
        <p:txBody>
          <a:bodyPr>
            <a:normAutofit/>
          </a:bodyPr>
          <a:lstStyle/>
          <a:p>
            <a:pPr algn="l"/>
            <a:r>
              <a:rPr lang="en-US" sz="3300" dirty="0"/>
              <a:t>Future considerations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22F601D9-9483-FC4B-967D-431BF0221C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53891" y="2530763"/>
            <a:ext cx="6394645" cy="297872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Improving model accuracy:</a:t>
            </a:r>
          </a:p>
          <a:p>
            <a:pPr lvl="1"/>
            <a:r>
              <a:rPr lang="en-US" sz="1400" dirty="0"/>
              <a:t>Introducing external data to the dataset</a:t>
            </a:r>
          </a:p>
          <a:p>
            <a:pPr lvl="2"/>
            <a:r>
              <a:rPr lang="en-US" sz="1400" dirty="0"/>
              <a:t>City data - location, population</a:t>
            </a:r>
          </a:p>
          <a:p>
            <a:pPr lvl="2"/>
            <a:r>
              <a:rPr lang="en-US" sz="1400" dirty="0"/>
              <a:t>Region poverty data</a:t>
            </a:r>
          </a:p>
          <a:p>
            <a:pPr lvl="2"/>
            <a:r>
              <a:rPr lang="en-US" sz="1400" dirty="0"/>
              <a:t>Natural disaster data – earthquakes, floods, droughts</a:t>
            </a:r>
          </a:p>
          <a:p>
            <a:r>
              <a:rPr lang="en-US" sz="1800" dirty="0"/>
              <a:t>Multiclassification model:</a:t>
            </a:r>
          </a:p>
          <a:p>
            <a:pPr lvl="1"/>
            <a:r>
              <a:rPr lang="en-US" sz="1600" dirty="0"/>
              <a:t>To provide future finance allocation by predicting timeframes a well may require repair</a:t>
            </a:r>
          </a:p>
          <a:p>
            <a:pPr lvl="1"/>
            <a:r>
              <a:rPr lang="en-US" sz="1600" dirty="0"/>
              <a:t>For increased success of future construction projects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4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E01A2A8-D8A1-BB4A-BAE3-1A194BC109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l="8848" r="15428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0BA0F-AD5C-BB41-AD05-F5639901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681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3821-696E-194F-A596-B177AA55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B8886-25CF-E641-9FC4-C7BBE29638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Amongst many other hardships, DEVELOPING NATIONS TEND TO SUFFER FROM POVERTY, MALNOURISHMENT, and LACK OF EDUCATION </a:t>
            </a:r>
          </a:p>
          <a:p>
            <a:r>
              <a:rPr lang="en-US" dirty="0"/>
              <a:t>The purpose of this model is </a:t>
            </a:r>
            <a:r>
              <a:rPr lang="en-US"/>
              <a:t>to accurately predict </a:t>
            </a:r>
            <a:r>
              <a:rPr lang="en-US" dirty="0"/>
              <a:t>functional water wells, to support the ability of locals to obtain clean running water.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7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BE84B03-C4F9-47D7-A877-D351426BB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68" r="934" b="2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B46B4-624A-874D-B1D0-6995AC49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FD7F-1421-F546-A1B3-4F3D1935E0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Humanitarian</a:t>
            </a:r>
          </a:p>
          <a:p>
            <a:r>
              <a:rPr lang="en-US" dirty="0"/>
              <a:t>Identify water well features that have higher probability of functionality for future projects</a:t>
            </a:r>
          </a:p>
          <a:p>
            <a:pPr lvl="1"/>
            <a:r>
              <a:rPr lang="en-US" dirty="0"/>
              <a:t>To increase water availability in areas of need</a:t>
            </a:r>
          </a:p>
          <a:p>
            <a:pPr lvl="1"/>
            <a:r>
              <a:rPr lang="en-US" dirty="0"/>
              <a:t>Increase longevity and reliability of water wells</a:t>
            </a:r>
          </a:p>
        </p:txBody>
      </p:sp>
    </p:spTree>
    <p:extLst>
      <p:ext uri="{BB962C8B-B14F-4D97-AF65-F5344CB8AC3E}">
        <p14:creationId xmlns:p14="http://schemas.microsoft.com/office/powerpoint/2010/main" val="78935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FC690-1720-450B-BFFB-AD6A6E3E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8" r="21495" b="-1"/>
          <a:stretch/>
        </p:blipFill>
        <p:spPr>
          <a:xfrm>
            <a:off x="8157374" y="10"/>
            <a:ext cx="4034626" cy="68579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7D36C-004C-2143-B99A-32C9B01E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C49BF4-01C7-0145-A31E-72AC31A2C1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Analysis of current water well data to understand key features of functioning wells</a:t>
            </a:r>
          </a:p>
          <a:p>
            <a:r>
              <a:rPr lang="en-US" dirty="0"/>
              <a:t>Some of the key features explored include:</a:t>
            </a:r>
          </a:p>
          <a:p>
            <a:pPr lvl="1"/>
            <a:r>
              <a:rPr lang="en-US" dirty="0"/>
              <a:t>Source of water</a:t>
            </a:r>
          </a:p>
          <a:p>
            <a:pPr lvl="1"/>
            <a:r>
              <a:rPr lang="en-US" dirty="0"/>
              <a:t>payment of water well</a:t>
            </a:r>
          </a:p>
          <a:p>
            <a:pPr lvl="1"/>
            <a:r>
              <a:rPr lang="en-US" dirty="0"/>
              <a:t>Age of water well </a:t>
            </a:r>
          </a:p>
          <a:p>
            <a:pPr lvl="1"/>
            <a:r>
              <a:rPr lang="en-US" dirty="0"/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212816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A02984B-5F77-3D41-BDE0-A91EB1A5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37" y="3474285"/>
            <a:ext cx="5558189" cy="2765199"/>
          </a:xfrm>
          <a:prstGeom prst="rect">
            <a:avLst/>
          </a:prstGeom>
        </p:spPr>
      </p:pic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6F4BDDD-7D5E-A04E-BAD9-1BC9A05E8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618517"/>
            <a:ext cx="5643264" cy="2765199"/>
          </a:xfrm>
          <a:prstGeom prst="rect">
            <a:avLst/>
          </a:prstGeom>
        </p:spPr>
      </p:pic>
      <p:pic>
        <p:nvPicPr>
          <p:cNvPr id="31" name="Picture 26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A2D904-AB34-4E4B-8D14-5C2251F02F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4066" y="1597891"/>
            <a:ext cx="4367680" cy="4616645"/>
          </a:xfrm>
        </p:spPr>
        <p:txBody>
          <a:bodyPr>
            <a:normAutofit/>
          </a:bodyPr>
          <a:lstStyle/>
          <a:p>
            <a:r>
              <a:rPr lang="en-US" dirty="0"/>
              <a:t>Rainwater harvesting</a:t>
            </a:r>
          </a:p>
          <a:p>
            <a:r>
              <a:rPr lang="en-US" dirty="0"/>
              <a:t>Spring</a:t>
            </a:r>
          </a:p>
          <a:p>
            <a:r>
              <a:rPr lang="en-US" dirty="0"/>
              <a:t>River / Lake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AACDD-75DF-8A45-AA1E-F290DA07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6" y="849744"/>
            <a:ext cx="4367680" cy="754299"/>
          </a:xfrm>
        </p:spPr>
        <p:txBody>
          <a:bodyPr>
            <a:normAutofit/>
          </a:bodyPr>
          <a:lstStyle/>
          <a:p>
            <a:r>
              <a:rPr lang="en-US" dirty="0"/>
              <a:t>Water source</a:t>
            </a:r>
          </a:p>
        </p:txBody>
      </p:sp>
    </p:spTree>
    <p:extLst>
      <p:ext uri="{BB962C8B-B14F-4D97-AF65-F5344CB8AC3E}">
        <p14:creationId xmlns:p14="http://schemas.microsoft.com/office/powerpoint/2010/main" val="286026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53D185C1-3BDE-1544-BF5D-ED3AFF6C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888385"/>
            <a:ext cx="5628024" cy="278587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2C21CEB7-43D3-6941-8F5D-6B147788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3806676"/>
            <a:ext cx="5628024" cy="27295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9E2CBFB-BDCA-4054-9B5D-6C85451E8C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20873" y="1690254"/>
            <a:ext cx="4617062" cy="4524281"/>
          </a:xfrm>
        </p:spPr>
        <p:txBody>
          <a:bodyPr>
            <a:normAutofit/>
          </a:bodyPr>
          <a:lstStyle/>
          <a:p>
            <a:r>
              <a:rPr lang="en-US" dirty="0"/>
              <a:t>Annually</a:t>
            </a:r>
          </a:p>
          <a:p>
            <a:r>
              <a:rPr lang="en-US" dirty="0"/>
              <a:t>Monthly</a:t>
            </a:r>
          </a:p>
          <a:p>
            <a:r>
              <a:rPr lang="en-US" dirty="0"/>
              <a:t>Per bucket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94398-F240-D54C-A253-25574334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520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 dirty="0"/>
              <a:t>payment</a:t>
            </a:r>
          </a:p>
        </p:txBody>
      </p:sp>
    </p:spTree>
    <p:extLst>
      <p:ext uri="{BB962C8B-B14F-4D97-AF65-F5344CB8AC3E}">
        <p14:creationId xmlns:p14="http://schemas.microsoft.com/office/powerpoint/2010/main" val="325226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7BF38-71DC-634E-8640-9A40EB15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69454"/>
            <a:ext cx="10151464" cy="7294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Age</a:t>
            </a:r>
          </a:p>
        </p:txBody>
      </p:sp>
      <p:pic>
        <p:nvPicPr>
          <p:cNvPr id="29" name="Picture 19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>
            <a:off x="9595556" y="-1"/>
            <a:ext cx="2596444" cy="872709"/>
          </a:xfrm>
          <a:prstGeom prst="rect">
            <a:avLst/>
          </a:prstGeom>
        </p:spPr>
      </p:pic>
      <p:pic>
        <p:nvPicPr>
          <p:cNvPr id="30" name="Picture 21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50925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9" name="Content Placeholder 8" descr="Chart, bar chart, histogram&#10;&#10;Description automatically generated">
            <a:extLst>
              <a:ext uri="{FF2B5EF4-FFF2-40B4-BE49-F238E27FC236}">
                <a16:creationId xmlns:a16="http://schemas.microsoft.com/office/drawing/2014/main" id="{05E9674A-FADA-0046-B9A4-F8FD88FDC5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1569768" y="1173626"/>
            <a:ext cx="8839476" cy="4287146"/>
          </a:xfrm>
          <a:prstGeom prst="rect">
            <a:avLst/>
          </a:prstGeom>
        </p:spPr>
      </p:pic>
      <p:pic>
        <p:nvPicPr>
          <p:cNvPr id="31" name="Picture 23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7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F98681E-C35F-334A-80CF-0265C252A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0367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9A8E3-28C0-A34F-A51D-8BE0B1E0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42505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8EA2-83D1-1C49-8F9D-90AA2588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618"/>
            <a:ext cx="10363200" cy="7090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Water well reliability per region</a:t>
            </a:r>
          </a:p>
        </p:txBody>
      </p:sp>
      <p:pic>
        <p:nvPicPr>
          <p:cNvPr id="59" name="Content Placeholder 58" descr="Map&#10;&#10;Description automatically generated">
            <a:extLst>
              <a:ext uri="{FF2B5EF4-FFF2-40B4-BE49-F238E27FC236}">
                <a16:creationId xmlns:a16="http://schemas.microsoft.com/office/drawing/2014/main" id="{3DCA0DA1-098D-9942-BF7D-13ED6CC446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/>
        </p:blipFill>
        <p:spPr>
          <a:xfrm>
            <a:off x="2860348" y="1179529"/>
            <a:ext cx="6471303" cy="44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8232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249</Words>
  <Application>Microsoft Macintosh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Tanzania water Well</vt:lpstr>
      <vt:lpstr>Problem statement</vt:lpstr>
      <vt:lpstr>Business value</vt:lpstr>
      <vt:lpstr>methodology</vt:lpstr>
      <vt:lpstr>Water source</vt:lpstr>
      <vt:lpstr>payment</vt:lpstr>
      <vt:lpstr>Age</vt:lpstr>
      <vt:lpstr>region</vt:lpstr>
      <vt:lpstr>Water well reliability per region</vt:lpstr>
      <vt:lpstr>results</vt:lpstr>
      <vt:lpstr>summary</vt:lpstr>
      <vt:lpstr>Future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Tanzania water Well</dc:title>
  <dc:creator>Nick Catalano</dc:creator>
  <cp:lastModifiedBy>Nick Catalano</cp:lastModifiedBy>
  <cp:revision>3</cp:revision>
  <dcterms:created xsi:type="dcterms:W3CDTF">2020-11-20T01:29:49Z</dcterms:created>
  <dcterms:modified xsi:type="dcterms:W3CDTF">2020-11-20T19:45:14Z</dcterms:modified>
</cp:coreProperties>
</file>